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83" autoAdjust="0"/>
  </p:normalViewPr>
  <p:slideViewPr>
    <p:cSldViewPr snapToGrid="0" snapToObjects="1">
      <p:cViewPr varScale="1">
        <p:scale>
          <a:sx n="112" d="100"/>
          <a:sy n="112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49D725-AF79-4FB6-8D02-83EAC61E3211}" type="datetimeFigureOut">
              <a:rPr lang="en-US" smtClean="0"/>
              <a:t>3/2/12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291985"/>
            <a:ext cx="8147304" cy="24237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name and write formulas for </a:t>
            </a:r>
            <a:br>
              <a:rPr lang="en-US" dirty="0" smtClean="0"/>
            </a:br>
            <a:r>
              <a:rPr lang="en-US" dirty="0" smtClean="0"/>
              <a:t>Acids &amp; Bases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905557"/>
            <a:ext cx="8147304" cy="1199604"/>
          </a:xfrm>
        </p:spPr>
        <p:txBody>
          <a:bodyPr>
            <a:noAutofit/>
          </a:bodyPr>
          <a:lstStyle/>
          <a:p>
            <a:r>
              <a:rPr lang="en-US" sz="3200" i="1" dirty="0" smtClean="0"/>
              <a:t>A short look at bases and acids (binary &amp; polyatomic) that follow Arrhenius’ definition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2979611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374214"/>
            <a:ext cx="3840480" cy="806740"/>
          </a:xfrm>
        </p:spPr>
        <p:txBody>
          <a:bodyPr/>
          <a:lstStyle/>
          <a:p>
            <a:r>
              <a:rPr lang="en-US" dirty="0" smtClean="0"/>
              <a:t>Binary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1358056"/>
            <a:ext cx="4351468" cy="5328404"/>
          </a:xfrm>
        </p:spPr>
        <p:txBody>
          <a:bodyPr/>
          <a:lstStyle/>
          <a:p>
            <a:r>
              <a:rPr lang="en-US" b="1" dirty="0" smtClean="0"/>
              <a:t>A few examples: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HF – Hydrofluoric Acid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HCl – Hydrochloric Acid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 – Hydrosulfuric acid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" y="1358055"/>
            <a:ext cx="4792532" cy="5328404"/>
          </a:xfrm>
        </p:spPr>
        <p:txBody>
          <a:bodyPr>
            <a:noAutofit/>
          </a:bodyPr>
          <a:lstStyle/>
          <a:p>
            <a:r>
              <a:rPr lang="en-US" sz="2000" dirty="0" smtClean="0"/>
              <a:t>For now we will stick with Arrhenius’ theory of acids and say:</a:t>
            </a:r>
          </a:p>
          <a:p>
            <a:endParaRPr lang="en-US" sz="2000" dirty="0"/>
          </a:p>
          <a:p>
            <a:r>
              <a:rPr lang="en-US" sz="2400" b="1" dirty="0" smtClean="0"/>
              <a:t>Acids always take the form: HX</a:t>
            </a:r>
          </a:p>
          <a:p>
            <a:endParaRPr lang="en-US" sz="2000" b="1" u="sng" dirty="0" smtClean="0"/>
          </a:p>
          <a:p>
            <a:r>
              <a:rPr lang="en-US" sz="2000" dirty="0" smtClean="0"/>
              <a:t>You can easily identify an acid because</a:t>
            </a:r>
          </a:p>
          <a:p>
            <a:r>
              <a:rPr lang="en-US" sz="2000" b="1" dirty="0" smtClean="0"/>
              <a:t> </a:t>
            </a:r>
            <a:r>
              <a:rPr lang="en-US" sz="2400" b="1" dirty="0" smtClean="0"/>
              <a:t>its formula will begin with an H ion</a:t>
            </a:r>
          </a:p>
          <a:p>
            <a:endParaRPr lang="en-US" sz="1200" b="1" u="sng" dirty="0" smtClean="0"/>
          </a:p>
          <a:p>
            <a:r>
              <a:rPr lang="en-US" sz="2000" dirty="0" smtClean="0"/>
              <a:t>Binary acid names always take the form:</a:t>
            </a:r>
          </a:p>
          <a:p>
            <a:endParaRPr lang="en-US" sz="1200" dirty="0" smtClean="0"/>
          </a:p>
          <a:p>
            <a:r>
              <a:rPr lang="en-US" sz="2400" b="1" dirty="0" smtClean="0"/>
              <a:t>hydro____</a:t>
            </a:r>
            <a:r>
              <a:rPr lang="en-US" sz="2400" b="1" dirty="0" err="1" smtClean="0"/>
              <a:t>ic</a:t>
            </a:r>
            <a:r>
              <a:rPr lang="en-US" sz="2400" b="1" dirty="0" smtClean="0"/>
              <a:t> Acid</a:t>
            </a:r>
          </a:p>
          <a:p>
            <a:r>
              <a:rPr lang="en-US" sz="2000" i="1" dirty="0" smtClean="0"/>
              <a:t>(Fill in the blank with the </a:t>
            </a:r>
          </a:p>
          <a:p>
            <a:r>
              <a:rPr lang="en-US" sz="2000" i="1" dirty="0" smtClean="0"/>
              <a:t>shortened name for the anion)</a:t>
            </a:r>
            <a:endParaRPr lang="en-US" sz="2000" i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788234" y="0"/>
            <a:ext cx="0" cy="66864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188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131393"/>
            <a:ext cx="3840480" cy="1372329"/>
          </a:xfrm>
        </p:spPr>
        <p:txBody>
          <a:bodyPr/>
          <a:lstStyle/>
          <a:p>
            <a:r>
              <a:rPr lang="en-US" dirty="0" smtClean="0"/>
              <a:t>Polyatomic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734645"/>
            <a:ext cx="4243806" cy="5951814"/>
          </a:xfrm>
        </p:spPr>
        <p:txBody>
          <a:bodyPr>
            <a:normAutofit/>
          </a:bodyPr>
          <a:lstStyle/>
          <a:p>
            <a:r>
              <a:rPr lang="en-US" dirty="0" smtClean="0"/>
              <a:t>HC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dirty="0" smtClean="0"/>
              <a:t>      </a:t>
            </a:r>
            <a:r>
              <a:rPr lang="en-US" sz="2400" dirty="0" smtClean="0"/>
              <a:t>anion = Acet </a:t>
            </a:r>
            <a:r>
              <a:rPr lang="en-US" sz="2400" b="1" u="sng" dirty="0" smtClean="0">
                <a:solidFill>
                  <a:srgbClr val="302C24"/>
                </a:solidFill>
              </a:rPr>
              <a:t>a</a:t>
            </a:r>
            <a:r>
              <a:rPr lang="en-US" sz="2400" b="1" u="sng" dirty="0" smtClean="0">
                <a:solidFill>
                  <a:schemeClr val="tx1"/>
                </a:solidFill>
              </a:rPr>
              <a:t>te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2400" dirty="0"/>
              <a:t>	</a:t>
            </a:r>
            <a:r>
              <a:rPr lang="en-US" sz="2400" dirty="0" smtClean="0"/>
              <a:t>       Acet </a:t>
            </a:r>
            <a:r>
              <a:rPr lang="en-US" sz="2400" b="1" u="sng" dirty="0" smtClean="0">
                <a:solidFill>
                  <a:schemeClr val="tx1"/>
                </a:solidFill>
              </a:rPr>
              <a:t>ic</a:t>
            </a:r>
            <a:r>
              <a:rPr lang="en-US" sz="2400" dirty="0" smtClean="0"/>
              <a:t>    Acid</a:t>
            </a:r>
          </a:p>
          <a:p>
            <a:r>
              <a:rPr lang="en-US" dirty="0" smtClean="0"/>
              <a:t>HClO</a:t>
            </a:r>
            <a:r>
              <a:rPr lang="en-US" baseline="-25000" dirty="0" smtClean="0"/>
              <a:t>3</a:t>
            </a:r>
            <a:r>
              <a:rPr lang="en-US" dirty="0" smtClean="0"/>
              <a:t> –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/>
              <a:t> </a:t>
            </a:r>
            <a:r>
              <a:rPr lang="en-US" sz="2400" dirty="0"/>
              <a:t>anion = </a:t>
            </a:r>
            <a:r>
              <a:rPr lang="en-US" sz="2400" dirty="0" smtClean="0"/>
              <a:t>Chlor </a:t>
            </a:r>
            <a:r>
              <a:rPr lang="en-US" sz="2400" b="1" u="sng" dirty="0" smtClean="0">
                <a:solidFill>
                  <a:srgbClr val="302C24"/>
                </a:solidFill>
              </a:rPr>
              <a:t>a</a:t>
            </a:r>
            <a:r>
              <a:rPr lang="en-US" sz="2400" b="1" u="sng" dirty="0" smtClean="0">
                <a:solidFill>
                  <a:schemeClr val="tx1"/>
                </a:solidFill>
              </a:rPr>
              <a:t>te</a:t>
            </a:r>
            <a:endParaRPr lang="en-US" sz="2400" b="1" u="sng" dirty="0">
              <a:solidFill>
                <a:schemeClr val="tx1"/>
              </a:solidFill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en-US" sz="2400" dirty="0"/>
              <a:t>	       </a:t>
            </a:r>
            <a:r>
              <a:rPr lang="en-US" sz="2400" dirty="0" smtClean="0"/>
              <a:t>Chlor </a:t>
            </a:r>
            <a:r>
              <a:rPr lang="en-US" sz="2400" b="1" u="sng" dirty="0" smtClean="0">
                <a:solidFill>
                  <a:schemeClr val="tx1"/>
                </a:solidFill>
              </a:rPr>
              <a:t>ic</a:t>
            </a:r>
            <a:r>
              <a:rPr lang="en-US" sz="2400" dirty="0" smtClean="0"/>
              <a:t>    </a:t>
            </a:r>
            <a:r>
              <a:rPr lang="en-US" sz="2400" dirty="0"/>
              <a:t>Acid</a:t>
            </a:r>
            <a:r>
              <a:rPr lang="en-US" sz="2400" dirty="0" smtClean="0"/>
              <a:t>  </a:t>
            </a:r>
          </a:p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3</a:t>
            </a:r>
            <a:r>
              <a:rPr lang="en-US" dirty="0" smtClean="0"/>
              <a:t> -</a:t>
            </a:r>
            <a:endParaRPr lang="en-US" dirty="0"/>
          </a:p>
          <a:p>
            <a:pPr marL="0" indent="0">
              <a:lnSpc>
                <a:spcPct val="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sz="2400" dirty="0" smtClean="0"/>
              <a:t> anion </a:t>
            </a:r>
            <a:r>
              <a:rPr lang="en-US" sz="2400" dirty="0"/>
              <a:t>= </a:t>
            </a:r>
            <a:r>
              <a:rPr lang="en-US" sz="2400" dirty="0" smtClean="0"/>
              <a:t>Sulf </a:t>
            </a:r>
            <a:r>
              <a:rPr lang="en-US" sz="2400" b="1" u="sng" dirty="0" err="1">
                <a:solidFill>
                  <a:srgbClr val="302C24"/>
                </a:solidFill>
              </a:rPr>
              <a:t>i</a:t>
            </a:r>
            <a:r>
              <a:rPr lang="en-US" sz="2400" b="1" u="sng" dirty="0" err="1" smtClean="0">
                <a:solidFill>
                  <a:schemeClr val="tx1"/>
                </a:solidFill>
              </a:rPr>
              <a:t>te</a:t>
            </a:r>
            <a:endParaRPr lang="en-US" sz="2400" b="1" u="sng" dirty="0">
              <a:solidFill>
                <a:schemeClr val="tx1"/>
              </a:solidFill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en-US" sz="2400" dirty="0"/>
              <a:t>	       </a:t>
            </a:r>
            <a:r>
              <a:rPr lang="en-US" sz="2400" dirty="0" smtClean="0"/>
              <a:t>Sulf </a:t>
            </a:r>
            <a:r>
              <a:rPr lang="en-US" sz="2400" b="1" u="sng" dirty="0" smtClean="0">
                <a:solidFill>
                  <a:schemeClr val="tx1"/>
                </a:solidFill>
              </a:rPr>
              <a:t>ous</a:t>
            </a:r>
            <a:r>
              <a:rPr lang="en-US" sz="2400" dirty="0" smtClean="0">
                <a:solidFill>
                  <a:schemeClr val="tx1"/>
                </a:solidFill>
              </a:rPr>
              <a:t>    </a:t>
            </a:r>
            <a:r>
              <a:rPr lang="en-US" sz="2400" dirty="0" smtClean="0"/>
              <a:t>Acid  </a:t>
            </a:r>
            <a:endParaRPr lang="en-US" dirty="0" smtClean="0"/>
          </a:p>
          <a:p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r>
              <a:rPr lang="en-US" dirty="0" smtClean="0"/>
              <a:t> – </a:t>
            </a:r>
          </a:p>
          <a:p>
            <a:pPr marL="0" indent="0">
              <a:buNone/>
            </a:pPr>
            <a:r>
              <a:rPr lang="en-US" sz="2400" dirty="0" smtClean="0"/>
              <a:t> anion = Phosph  </a:t>
            </a:r>
            <a:r>
              <a:rPr lang="en-US" sz="2400" b="1" u="sng" dirty="0" smtClean="0">
                <a:solidFill>
                  <a:srgbClr val="302C24"/>
                </a:solidFill>
              </a:rPr>
              <a:t>ate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2400" dirty="0" smtClean="0"/>
              <a:t>	Phosphor  </a:t>
            </a:r>
            <a:r>
              <a:rPr lang="en-US" sz="2400" b="1" u="sng" dirty="0" smtClean="0">
                <a:solidFill>
                  <a:schemeClr val="tx1"/>
                </a:solidFill>
              </a:rPr>
              <a:t>ic</a:t>
            </a:r>
            <a:r>
              <a:rPr lang="en-US" sz="2400" dirty="0" smtClean="0"/>
              <a:t>    Acid 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" y="1358055"/>
            <a:ext cx="4792532" cy="5328404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Polyatomic Acids always take the form: HXYZ</a:t>
            </a:r>
          </a:p>
          <a:p>
            <a:endParaRPr lang="en-US" sz="2000" b="1" u="sng" dirty="0" smtClean="0"/>
          </a:p>
          <a:p>
            <a:r>
              <a:rPr lang="en-US" sz="2000" dirty="0" smtClean="0"/>
              <a:t>Polyatomic acid names always take one of two forms:</a:t>
            </a:r>
          </a:p>
          <a:p>
            <a:endParaRPr lang="en-US" sz="2000" dirty="0"/>
          </a:p>
          <a:p>
            <a:r>
              <a:rPr lang="en-US" sz="2000" dirty="0" smtClean="0"/>
              <a:t>If the anion ended in “ate” or “ide”</a:t>
            </a:r>
          </a:p>
          <a:p>
            <a:r>
              <a:rPr lang="en-US" sz="2800" b="1" dirty="0" smtClean="0"/>
              <a:t>____</a:t>
            </a:r>
            <a:r>
              <a:rPr lang="en-US" sz="2800" b="1" dirty="0" err="1" smtClean="0"/>
              <a:t>ic</a:t>
            </a:r>
            <a:r>
              <a:rPr lang="en-US" sz="2800" b="1" dirty="0" smtClean="0"/>
              <a:t> Acid</a:t>
            </a:r>
          </a:p>
          <a:p>
            <a:endParaRPr lang="en-US" sz="2400" b="1" dirty="0"/>
          </a:p>
          <a:p>
            <a:r>
              <a:rPr lang="en-US" sz="2000" dirty="0"/>
              <a:t>If the anion ended in </a:t>
            </a:r>
            <a:r>
              <a:rPr lang="en-US" sz="2000" dirty="0" smtClean="0"/>
              <a:t>“</a:t>
            </a:r>
            <a:r>
              <a:rPr lang="en-US" sz="2000" dirty="0" err="1" smtClean="0"/>
              <a:t>ite</a:t>
            </a:r>
            <a:r>
              <a:rPr lang="en-US" sz="2000" dirty="0" smtClean="0"/>
              <a:t>” </a:t>
            </a:r>
          </a:p>
          <a:p>
            <a:r>
              <a:rPr lang="en-US" sz="2800" b="1" dirty="0" smtClean="0"/>
              <a:t>____</a:t>
            </a:r>
            <a:r>
              <a:rPr lang="en-US" sz="2800" b="1" dirty="0" err="1" smtClean="0"/>
              <a:t>ous</a:t>
            </a:r>
            <a:r>
              <a:rPr lang="en-US" sz="2800" b="1" dirty="0" smtClean="0"/>
              <a:t> Acid</a:t>
            </a:r>
          </a:p>
          <a:p>
            <a:endParaRPr lang="en-US" sz="2400" b="1" dirty="0" smtClean="0"/>
          </a:p>
          <a:p>
            <a:r>
              <a:rPr lang="en-US" sz="1600" i="1" dirty="0" smtClean="0"/>
              <a:t>(Fill in the blank with the shortened name for the anion)</a:t>
            </a:r>
            <a:endParaRPr lang="en-US" sz="1600" i="1" dirty="0"/>
          </a:p>
        </p:txBody>
      </p:sp>
      <p:sp>
        <p:nvSpPr>
          <p:cNvPr id="5" name="Rectangle 4"/>
          <p:cNvSpPr/>
          <p:nvPr/>
        </p:nvSpPr>
        <p:spPr>
          <a:xfrm>
            <a:off x="6992577" y="1226330"/>
            <a:ext cx="525539" cy="87595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15781" y="2605046"/>
            <a:ext cx="525539" cy="87595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32427" y="4056757"/>
            <a:ext cx="525539" cy="87595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201611" y="5669057"/>
            <a:ext cx="525539" cy="87595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788234" y="0"/>
            <a:ext cx="0" cy="66864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572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374214"/>
            <a:ext cx="3840480" cy="806740"/>
          </a:xfrm>
        </p:spPr>
        <p:txBody>
          <a:bodyPr/>
          <a:lstStyle/>
          <a:p>
            <a:r>
              <a:rPr lang="en-US" dirty="0" smtClean="0"/>
              <a:t>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1" y="1745738"/>
            <a:ext cx="4351469" cy="4531136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 few examples: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NaOH – Sodium hydroxide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Mg(OH)</a:t>
            </a:r>
            <a:r>
              <a:rPr lang="en-US" baseline="-25000" dirty="0" smtClean="0"/>
              <a:t>2</a:t>
            </a:r>
            <a:r>
              <a:rPr lang="en-US" dirty="0" smtClean="0"/>
              <a:t> – </a:t>
            </a:r>
          </a:p>
          <a:p>
            <a:pPr marL="457200" lvl="1" indent="0">
              <a:buNone/>
            </a:pPr>
            <a:r>
              <a:rPr lang="en-US" dirty="0"/>
              <a:t>	 </a:t>
            </a:r>
            <a:r>
              <a:rPr lang="en-US" dirty="0" smtClean="0"/>
              <a:t>        Magnesium hydroxide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Fe(OH)</a:t>
            </a:r>
            <a:r>
              <a:rPr lang="en-US" baseline="-25000" dirty="0" smtClean="0"/>
              <a:t>3</a:t>
            </a:r>
            <a:r>
              <a:rPr lang="en-US" dirty="0" smtClean="0"/>
              <a:t> – </a:t>
            </a:r>
          </a:p>
          <a:p>
            <a:pPr marL="457200" lvl="1" indent="0">
              <a:buNone/>
            </a:pPr>
            <a:r>
              <a:rPr lang="en-US" dirty="0" smtClean="0"/>
              <a:t>	               Iron (III) hydroxide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NH</a:t>
            </a:r>
            <a:r>
              <a:rPr lang="en-US" baseline="-25000" dirty="0" smtClean="0"/>
              <a:t>4</a:t>
            </a:r>
            <a:r>
              <a:rPr lang="en-US" dirty="0" smtClean="0"/>
              <a:t>OH -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         Ammonium hydroxide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" y="1358055"/>
            <a:ext cx="4792532" cy="5328404"/>
          </a:xfrm>
        </p:spPr>
        <p:txBody>
          <a:bodyPr>
            <a:noAutofit/>
          </a:bodyPr>
          <a:lstStyle/>
          <a:p>
            <a:r>
              <a:rPr lang="en-US" sz="2000" dirty="0" smtClean="0"/>
              <a:t>For now we will stick with Arrhenius’ theory of bases and say:</a:t>
            </a:r>
          </a:p>
          <a:p>
            <a:endParaRPr lang="en-US" sz="2000" dirty="0"/>
          </a:p>
          <a:p>
            <a:r>
              <a:rPr lang="en-US" sz="2400" b="1" dirty="0" smtClean="0"/>
              <a:t>Bases always take the form XOH</a:t>
            </a:r>
          </a:p>
          <a:p>
            <a:endParaRPr lang="en-US" sz="2000" b="1" u="sng" dirty="0" smtClean="0"/>
          </a:p>
          <a:p>
            <a:r>
              <a:rPr lang="en-US" sz="2000" dirty="0" smtClean="0"/>
              <a:t>You can easily identify an acid because</a:t>
            </a:r>
          </a:p>
          <a:p>
            <a:r>
              <a:rPr lang="en-US" sz="2000" b="1" dirty="0" smtClean="0"/>
              <a:t> </a:t>
            </a:r>
            <a:r>
              <a:rPr lang="en-US" sz="2400" b="1" dirty="0" smtClean="0"/>
              <a:t>its formula will end </a:t>
            </a:r>
          </a:p>
          <a:p>
            <a:r>
              <a:rPr lang="en-US" sz="2400" b="1" dirty="0" smtClean="0"/>
              <a:t>with an OH ion</a:t>
            </a:r>
          </a:p>
          <a:p>
            <a:endParaRPr lang="en-US" sz="1200" b="1" u="sng" dirty="0" smtClean="0"/>
          </a:p>
          <a:p>
            <a:r>
              <a:rPr lang="en-US" sz="2000" dirty="0" smtClean="0"/>
              <a:t>OH </a:t>
            </a:r>
            <a:r>
              <a:rPr lang="en-US" sz="2000" baseline="30000" dirty="0" smtClean="0"/>
              <a:t>1-</a:t>
            </a:r>
            <a:r>
              <a:rPr lang="en-US" sz="2000" dirty="0" smtClean="0"/>
              <a:t> = Hydroxide ion</a:t>
            </a:r>
          </a:p>
          <a:p>
            <a:endParaRPr lang="en-US" sz="1200" b="1" u="sng" dirty="0" smtClean="0"/>
          </a:p>
          <a:p>
            <a:r>
              <a:rPr lang="en-US" sz="2400" b="1" dirty="0" smtClean="0"/>
              <a:t>Bases are always named as you would name any other ionic compound</a:t>
            </a:r>
            <a:endParaRPr lang="en-US" sz="24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788234" y="0"/>
            <a:ext cx="0" cy="66864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1825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86216"/>
          </a:xfrm>
        </p:spPr>
        <p:txBody>
          <a:bodyPr/>
          <a:lstStyle/>
          <a:p>
            <a:r>
              <a:rPr lang="en-US" dirty="0" smtClean="0"/>
              <a:t>Try a few 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080346"/>
            <a:ext cx="8147051" cy="5518517"/>
          </a:xfrm>
        </p:spPr>
        <p:txBody>
          <a:bodyPr>
            <a:normAutofit/>
          </a:bodyPr>
          <a:lstStyle/>
          <a:p>
            <a:r>
              <a:rPr lang="en-US" dirty="0" smtClean="0"/>
              <a:t>Name the following acids: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4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HNO</a:t>
            </a:r>
            <a:r>
              <a:rPr lang="en-US" sz="2400" baseline="-25000" dirty="0" smtClean="0"/>
              <a:t>3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SO</a:t>
            </a:r>
            <a:r>
              <a:rPr lang="en-US" sz="2400" baseline="-25000" dirty="0" smtClean="0"/>
              <a:t>3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HBr</a:t>
            </a:r>
          </a:p>
          <a:p>
            <a:r>
              <a:rPr lang="en-US" dirty="0" smtClean="0"/>
              <a:t>Write formulas for these acids</a:t>
            </a:r>
          </a:p>
          <a:p>
            <a:pPr lvl="1">
              <a:lnSpc>
                <a:spcPct val="160000"/>
              </a:lnSpc>
            </a:pPr>
            <a:r>
              <a:rPr lang="en-US" sz="2400" dirty="0" smtClean="0"/>
              <a:t>Hydroiodic acid</a:t>
            </a:r>
          </a:p>
          <a:p>
            <a:pPr lvl="1">
              <a:lnSpc>
                <a:spcPct val="160000"/>
              </a:lnSpc>
            </a:pPr>
            <a:r>
              <a:rPr lang="en-US" sz="2400" dirty="0" smtClean="0"/>
              <a:t>Nitrous acid</a:t>
            </a:r>
          </a:p>
          <a:p>
            <a:pPr lvl="1">
              <a:lnSpc>
                <a:spcPct val="160000"/>
              </a:lnSpc>
            </a:pPr>
            <a:r>
              <a:rPr lang="en-US" sz="2400" dirty="0" smtClean="0"/>
              <a:t>Chromic acid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496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986216"/>
          </a:xfrm>
        </p:spPr>
        <p:txBody>
          <a:bodyPr/>
          <a:lstStyle/>
          <a:p>
            <a:r>
              <a:rPr lang="en-US" dirty="0" smtClean="0"/>
              <a:t>Try a few 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573" y="1080346"/>
            <a:ext cx="8715175" cy="5518517"/>
          </a:xfrm>
        </p:spPr>
        <p:txBody>
          <a:bodyPr>
            <a:noAutofit/>
          </a:bodyPr>
          <a:lstStyle/>
          <a:p>
            <a:r>
              <a:rPr lang="en-US" dirty="0" smtClean="0"/>
              <a:t>Name the following acids: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4 </a:t>
            </a:r>
            <a:r>
              <a:rPr lang="en-US" sz="2400" dirty="0" smtClean="0"/>
              <a:t> 	</a:t>
            </a:r>
            <a:r>
              <a:rPr lang="en-US" i="1" dirty="0" smtClean="0"/>
              <a:t>(anion = oxalate)  </a:t>
            </a:r>
            <a:r>
              <a:rPr lang="en-US" sz="2400" dirty="0" smtClean="0"/>
              <a:t>Oxalic acid</a:t>
            </a:r>
            <a:endParaRPr lang="en-US" sz="2400" baseline="-25000" dirty="0" smtClean="0"/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HNO</a:t>
            </a:r>
            <a:r>
              <a:rPr lang="en-US" sz="2400" baseline="-25000" dirty="0" smtClean="0"/>
              <a:t>3		</a:t>
            </a:r>
            <a:r>
              <a:rPr lang="en-US" i="1" dirty="0" smtClean="0"/>
              <a:t>(</a:t>
            </a:r>
            <a:r>
              <a:rPr lang="en-US" i="1" dirty="0"/>
              <a:t>anion = </a:t>
            </a:r>
            <a:r>
              <a:rPr lang="en-US" i="1" dirty="0" smtClean="0"/>
              <a:t>nitrate)  </a:t>
            </a:r>
            <a:r>
              <a:rPr lang="en-US" dirty="0" smtClean="0"/>
              <a:t>Nitric acid</a:t>
            </a:r>
            <a:endParaRPr lang="en-US" baseline="-25000" dirty="0" smtClean="0"/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SO</a:t>
            </a:r>
            <a:r>
              <a:rPr lang="en-US" sz="2400" baseline="-25000" dirty="0" smtClean="0"/>
              <a:t>3		</a:t>
            </a:r>
            <a:r>
              <a:rPr lang="en-US" i="1" dirty="0" smtClean="0"/>
              <a:t>(</a:t>
            </a:r>
            <a:r>
              <a:rPr lang="en-US" i="1" dirty="0"/>
              <a:t>anion = </a:t>
            </a:r>
            <a:r>
              <a:rPr lang="en-US" i="1" dirty="0" smtClean="0"/>
              <a:t>sulfite)  </a:t>
            </a:r>
            <a:r>
              <a:rPr lang="en-US" dirty="0" smtClean="0"/>
              <a:t>Sulfurous acid</a:t>
            </a:r>
            <a:endParaRPr lang="en-US" baseline="-25000" dirty="0" smtClean="0"/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HBr		</a:t>
            </a:r>
            <a:r>
              <a:rPr lang="en-US" i="1" dirty="0"/>
              <a:t>(anion = </a:t>
            </a:r>
            <a:r>
              <a:rPr lang="en-US" i="1" dirty="0" smtClean="0"/>
              <a:t>bromide)  </a:t>
            </a:r>
            <a:r>
              <a:rPr lang="en-US" dirty="0" smtClean="0"/>
              <a:t>Hydrobromic acid</a:t>
            </a:r>
            <a:endParaRPr lang="en-US" sz="2400" dirty="0" smtClean="0"/>
          </a:p>
          <a:p>
            <a:r>
              <a:rPr lang="en-US" dirty="0" smtClean="0"/>
              <a:t>Write formulas for these acids</a:t>
            </a:r>
          </a:p>
          <a:p>
            <a:pPr lvl="1">
              <a:lnSpc>
                <a:spcPct val="160000"/>
              </a:lnSpc>
            </a:pPr>
            <a:r>
              <a:rPr lang="en-US" sz="2400" dirty="0" smtClean="0"/>
              <a:t>Hydroiodic acid	</a:t>
            </a:r>
            <a:r>
              <a:rPr lang="en-US" sz="1600" i="1" dirty="0" smtClean="0"/>
              <a:t>(hydro in the name means binary acid!)</a:t>
            </a:r>
            <a:r>
              <a:rPr lang="en-US" sz="2400" i="1" dirty="0" smtClean="0"/>
              <a:t> 	</a:t>
            </a:r>
            <a:r>
              <a:rPr lang="en-US" sz="2400" dirty="0" smtClean="0"/>
              <a:t>HI</a:t>
            </a:r>
          </a:p>
          <a:p>
            <a:pPr lvl="1">
              <a:lnSpc>
                <a:spcPct val="160000"/>
              </a:lnSpc>
            </a:pPr>
            <a:r>
              <a:rPr lang="en-US" sz="2400" dirty="0" smtClean="0"/>
              <a:t>Nitrous acid		</a:t>
            </a:r>
            <a:r>
              <a:rPr lang="en-US" sz="1600" i="1" dirty="0" smtClean="0"/>
              <a:t>(ous in </a:t>
            </a:r>
            <a:r>
              <a:rPr lang="en-US" sz="1600" i="1" dirty="0"/>
              <a:t>the name means </a:t>
            </a:r>
            <a:r>
              <a:rPr lang="en-US" sz="1600" i="1" dirty="0" smtClean="0"/>
              <a:t>anion was an -</a:t>
            </a:r>
            <a:r>
              <a:rPr lang="en-US" sz="1600" i="1" dirty="0" err="1" smtClean="0"/>
              <a:t>ite</a:t>
            </a:r>
            <a:r>
              <a:rPr lang="en-US" sz="1600" i="1" dirty="0" smtClean="0"/>
              <a:t>) 	</a:t>
            </a:r>
            <a:r>
              <a:rPr lang="en-US" sz="2400" dirty="0" smtClean="0"/>
              <a:t>HNO</a:t>
            </a:r>
            <a:r>
              <a:rPr lang="en-US" sz="2400" baseline="-25000" dirty="0" smtClean="0"/>
              <a:t>2</a:t>
            </a:r>
          </a:p>
          <a:p>
            <a:pPr lvl="1">
              <a:lnSpc>
                <a:spcPct val="160000"/>
              </a:lnSpc>
            </a:pPr>
            <a:r>
              <a:rPr lang="en-US" sz="2400" dirty="0" smtClean="0"/>
              <a:t>Chromic acid		</a:t>
            </a:r>
            <a:r>
              <a:rPr lang="en-US" sz="1600" i="1" dirty="0" smtClean="0"/>
              <a:t>(ic in </a:t>
            </a:r>
            <a:r>
              <a:rPr lang="en-US" sz="1600" i="1" dirty="0"/>
              <a:t>the name means anion was an </a:t>
            </a:r>
            <a:r>
              <a:rPr lang="en-US" sz="1600" i="1" dirty="0" smtClean="0"/>
              <a:t>-ate</a:t>
            </a:r>
            <a:r>
              <a:rPr lang="en-US" sz="1600" i="1" dirty="0"/>
              <a:t>) </a:t>
            </a:r>
            <a:r>
              <a:rPr lang="en-US" sz="2400" dirty="0" smtClean="0"/>
              <a:t>	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CrO</a:t>
            </a:r>
            <a:r>
              <a:rPr lang="en-US" sz="2400" baseline="-25000" dirty="0" smtClean="0"/>
              <a:t>4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095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98475" y="94130"/>
            <a:ext cx="8147051" cy="82562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Is water an acid or a base?</a:t>
            </a:r>
            <a:endParaRPr lang="en-US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98475" y="2572824"/>
            <a:ext cx="3840480" cy="1149958"/>
          </a:xfrm>
          <a:prstGeom prst="rect">
            <a:avLst/>
          </a:prstGeom>
        </p:spPr>
        <p:txBody>
          <a:bodyPr/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51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95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 smtClean="0"/>
              <a:t>If we write water as 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</a:t>
            </a:r>
            <a:endParaRPr lang="en-US" sz="3200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98475" y="2088927"/>
            <a:ext cx="3840480" cy="3584668"/>
          </a:xfrm>
          <a:prstGeom prst="rect">
            <a:avLst/>
          </a:prstGeom>
        </p:spPr>
        <p:txBody>
          <a:bodyPr/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51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95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4805046" y="2572824"/>
            <a:ext cx="3840480" cy="990600"/>
          </a:xfrm>
          <a:prstGeom prst="rect">
            <a:avLst/>
          </a:prstGeom>
        </p:spPr>
        <p:txBody>
          <a:bodyPr/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51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95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 smtClean="0"/>
              <a:t>If we write water as HOH</a:t>
            </a:r>
            <a:endParaRPr lang="en-US" sz="3200" dirty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805046" y="2116892"/>
            <a:ext cx="3840480" cy="3584668"/>
          </a:xfrm>
          <a:prstGeom prst="rect">
            <a:avLst/>
          </a:prstGeom>
        </p:spPr>
        <p:txBody>
          <a:bodyPr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51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95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i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642254" y="2744651"/>
            <a:ext cx="16812" cy="38250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650875" y="1050741"/>
            <a:ext cx="8147051" cy="82562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i="1" dirty="0" smtClean="0"/>
              <a:t>Depending on the situation, water’s formula may</a:t>
            </a:r>
          </a:p>
          <a:p>
            <a:r>
              <a:rPr lang="en-US" sz="2400" i="1" dirty="0" smtClean="0"/>
              <a:t> be written in one of two ways…</a:t>
            </a:r>
            <a:endParaRPr lang="en-US" sz="2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4131590"/>
            <a:ext cx="46422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/>
              <a:t>What does this formula </a:t>
            </a:r>
          </a:p>
          <a:p>
            <a:pPr algn="ctr"/>
            <a:r>
              <a:rPr lang="en-US" sz="2000" i="1" dirty="0" smtClean="0"/>
              <a:t>tell you about water?  </a:t>
            </a:r>
          </a:p>
          <a:p>
            <a:pPr algn="ctr"/>
            <a:endParaRPr lang="en-US" sz="2000" i="1" dirty="0" smtClean="0"/>
          </a:p>
          <a:p>
            <a:pPr algn="ctr"/>
            <a:r>
              <a:rPr lang="en-US" sz="2000" i="1" dirty="0" smtClean="0"/>
              <a:t>Is it an acid or a base?</a:t>
            </a:r>
          </a:p>
          <a:p>
            <a:pPr algn="ctr"/>
            <a:endParaRPr lang="en-US" sz="2000" i="1" dirty="0" smtClean="0"/>
          </a:p>
          <a:p>
            <a:pPr algn="ctr"/>
            <a:r>
              <a:rPr lang="en-US" sz="2000" i="1" dirty="0" smtClean="0"/>
              <a:t>How would you name it in this form?</a:t>
            </a:r>
            <a:endParaRPr lang="en-US" sz="20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25469" y="4100611"/>
            <a:ext cx="46422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/>
              <a:t>What does this formula </a:t>
            </a:r>
          </a:p>
          <a:p>
            <a:pPr algn="ctr"/>
            <a:r>
              <a:rPr lang="en-US" sz="2000" i="1" dirty="0" smtClean="0"/>
              <a:t>tell you about water?  </a:t>
            </a:r>
          </a:p>
          <a:p>
            <a:pPr algn="ctr"/>
            <a:endParaRPr lang="en-US" sz="2000" i="1" dirty="0" smtClean="0"/>
          </a:p>
          <a:p>
            <a:pPr algn="ctr"/>
            <a:r>
              <a:rPr lang="en-US" sz="2000" i="1" dirty="0" smtClean="0"/>
              <a:t>Is it an acid or a base?</a:t>
            </a:r>
          </a:p>
          <a:p>
            <a:pPr algn="ctr"/>
            <a:endParaRPr lang="en-US" sz="2000" i="1" dirty="0" smtClean="0"/>
          </a:p>
          <a:p>
            <a:pPr algn="ctr"/>
            <a:r>
              <a:rPr lang="en-US" sz="2000" i="1" dirty="0" smtClean="0"/>
              <a:t>How would you name it in this form?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33787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92</TotalTime>
  <Words>363</Words>
  <Application>Microsoft Macintosh PowerPoint</Application>
  <PresentationFormat>On-screen Show (4:3)</PresentationFormat>
  <Paragraphs>103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Saddle</vt:lpstr>
      <vt:lpstr>How to name and write formulas for  Acids &amp; Bases</vt:lpstr>
      <vt:lpstr>Binary Acids</vt:lpstr>
      <vt:lpstr>Polyatomic Acids</vt:lpstr>
      <vt:lpstr>Bases</vt:lpstr>
      <vt:lpstr>Try a few on your own…</vt:lpstr>
      <vt:lpstr>Try a few on your own…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name and write formulas for Acids</dc:title>
  <dc:creator>CHRISTOPHER, STERMAN</dc:creator>
  <cp:lastModifiedBy>CHRISTOPHER, STERMAN</cp:lastModifiedBy>
  <cp:revision>15</cp:revision>
  <dcterms:created xsi:type="dcterms:W3CDTF">2012-03-03T01:51:14Z</dcterms:created>
  <dcterms:modified xsi:type="dcterms:W3CDTF">2012-03-03T03:24:08Z</dcterms:modified>
</cp:coreProperties>
</file>